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4" r:id="rId1"/>
  </p:sldMasterIdLst>
  <p:notesMasterIdLst>
    <p:notesMasterId r:id="rId18"/>
  </p:notesMasterIdLst>
  <p:handoutMasterIdLst>
    <p:handoutMasterId r:id="rId19"/>
  </p:handoutMasterIdLst>
  <p:sldIdLst>
    <p:sldId id="264" r:id="rId2"/>
    <p:sldId id="282" r:id="rId3"/>
    <p:sldId id="273" r:id="rId4"/>
    <p:sldId id="270" r:id="rId5"/>
    <p:sldId id="274" r:id="rId6"/>
    <p:sldId id="275" r:id="rId7"/>
    <p:sldId id="278" r:id="rId8"/>
    <p:sldId id="276" r:id="rId9"/>
    <p:sldId id="277" r:id="rId10"/>
    <p:sldId id="280" r:id="rId11"/>
    <p:sldId id="281" r:id="rId12"/>
    <p:sldId id="271" r:id="rId13"/>
    <p:sldId id="265" r:id="rId14"/>
    <p:sldId id="272" r:id="rId15"/>
    <p:sldId id="269" r:id="rId16"/>
    <p:sldId id="260" r:id="rId17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3939"/>
    <a:srgbClr val="FFFFFF"/>
    <a:srgbClr val="888888"/>
    <a:srgbClr val="E6E6E6"/>
    <a:srgbClr val="323E1A"/>
    <a:srgbClr val="003300"/>
    <a:srgbClr val="00009A"/>
    <a:srgbClr val="00007A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6B95C-2B86-40C8-98FD-923613925F12}" v="469" dt="2022-02-04T15:14:49.387"/>
    <p1510:client id="{3CB2FDA9-2C14-42DD-8204-B9A012C8E892}" v="9" dt="2022-01-30T14:11:36.334"/>
    <p1510:client id="{85A55ACC-4359-4E0A-9461-9ABBF9B4106B}" v="52" dt="2022-01-30T05:40:50.573"/>
    <p1510:client id="{8F751EC6-7691-4786-8018-D7F6A6643114}" v="245" dt="2022-02-06T13:24:30.917"/>
    <p1510:client id="{98967D4C-4A3C-46C9-801F-0BEF262FF130}" v="60" dt="2022-02-03T08:36:47.456"/>
    <p1510:client id="{A610A351-3DA1-4528-ADA7-AE40EA12901E}" v="140" dt="2022-02-07T06:29:52.619"/>
    <p1510:client id="{C9D9F332-857E-46EA-B7D0-34EBD253D269}" v="180" dt="2022-01-27T08:50:03.481"/>
    <p1510:client id="{E415FF39-B70F-43EC-84E0-551A80B66B14}" v="213" dt="2022-01-27T08:01:46.831"/>
  </p1510:revLst>
</p1510:revInfo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 autoAdjust="0"/>
  </p:normalViewPr>
  <p:slideViewPr>
    <p:cSldViewPr showGuides="1">
      <p:cViewPr varScale="1">
        <p:scale>
          <a:sx n="100" d="100"/>
          <a:sy n="100" d="100"/>
        </p:scale>
        <p:origin x="1172" y="4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D0-49D3-82E0-D7E74551BBD2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D0-49D3-82E0-D7E74551BBD2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D0-49D3-82E0-D7E74551BBD2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數列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5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D0-49D3-82E0-D7E74551BBD2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數列 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工作表1!$F$2:$F$5</c:f>
              <c:numCache>
                <c:formatCode>General</c:formatCode>
                <c:ptCount val="4"/>
                <c:pt idx="0">
                  <c:v>5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D0-49D3-82E0-D7E74551BBD2}"/>
            </c:ext>
          </c:extLst>
        </c:ser>
        <c:ser>
          <c:idx val="5"/>
          <c:order val="5"/>
          <c:tx>
            <c:strRef>
              <c:f>工作表1!$G$1</c:f>
              <c:strCache>
                <c:ptCount val="1"/>
                <c:pt idx="0">
                  <c:v>數列 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工作表1!$G$2:$G$5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D0-49D3-82E0-D7E74551BBD2}"/>
            </c:ext>
          </c:extLst>
        </c:ser>
        <c:ser>
          <c:idx val="6"/>
          <c:order val="6"/>
          <c:tx>
            <c:strRef>
              <c:f>工作表1!$H$1</c:f>
              <c:strCache>
                <c:ptCount val="1"/>
                <c:pt idx="0">
                  <c:v>數列 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工作表1!$H$2:$H$5</c:f>
              <c:numCache>
                <c:formatCode>General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D0-49D3-82E0-D7E74551BB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865925472"/>
        <c:axId val="865929408"/>
      </c:barChart>
      <c:catAx>
        <c:axId val="86592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9408"/>
        <c:crosses val="autoZero"/>
        <c:auto val="1"/>
        <c:lblAlgn val="ctr"/>
        <c:lblOffset val="100"/>
        <c:noMultiLvlLbl val="0"/>
      </c:catAx>
      <c:valAx>
        <c:axId val="86592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86592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t>2022/2/6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t>2022/2/6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28"/>
            <a:ext cx="9906000" cy="68391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272480" y="764704"/>
            <a:ext cx="532859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 hasCustomPrompt="1"/>
          </p:nvPr>
        </p:nvSpPr>
        <p:spPr>
          <a:xfrm>
            <a:off x="5745088" y="764704"/>
            <a:ext cx="3888432" cy="5616624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48763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00472" y="764704"/>
            <a:ext cx="5328592" cy="504056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200472" y="1340768"/>
            <a:ext cx="5328592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5601073" y="764704"/>
            <a:ext cx="4018285" cy="50405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 hasCustomPrompt="1"/>
          </p:nvPr>
        </p:nvSpPr>
        <p:spPr>
          <a:xfrm>
            <a:off x="5601073" y="1340768"/>
            <a:ext cx="4018285" cy="5112568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1800">
                <a:solidFill>
                  <a:srgbClr val="FFFFFF"/>
                </a:solidFill>
              </a:defRPr>
            </a:lvl3pPr>
            <a:lvl4pPr>
              <a:defRPr sz="1600">
                <a:solidFill>
                  <a:srgbClr val="FFFFFF"/>
                </a:solidFill>
              </a:defRPr>
            </a:lvl4pPr>
            <a:lvl5pPr>
              <a:defRPr sz="1600">
                <a:solidFill>
                  <a:srgbClr val="FF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130255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8560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2481" y="687735"/>
            <a:ext cx="3481958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44888" y="1268760"/>
            <a:ext cx="4680520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4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72481" y="2060848"/>
            <a:ext cx="3481958" cy="4392488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27188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2520" y="2708921"/>
            <a:ext cx="8640960" cy="7168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933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5600" y="979200"/>
            <a:ext cx="720080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200800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1825" y="1268759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68900" y="1268413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908720"/>
            <a:ext cx="5259982" cy="5400600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4490" y="908720"/>
            <a:ext cx="3481958" cy="5400600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0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1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74841" y="6649854"/>
            <a:ext cx="372218" cy="171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F4EACC7-37E3-43A5-A5FB-BEB9CE95D266}" type="slidenum">
              <a:rPr lang="zh-TW" altLang="en-US" sz="1200" smtClean="0">
                <a:solidFill>
                  <a:schemeClr val="bg1"/>
                </a:solidFill>
              </a:rPr>
              <a:pPr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53" r:id="rId6"/>
    <p:sldLayoutId id="2147483657" r:id="rId7"/>
    <p:sldLayoutId id="2147483671" r:id="rId8"/>
    <p:sldLayoutId id="2147483670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sv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9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248850"/>
            <a:ext cx="9906000" cy="1338768"/>
          </a:xfrm>
        </p:spPr>
        <p:txBody>
          <a:bodyPr>
            <a:normAutofit/>
          </a:bodyPr>
          <a:lstStyle/>
          <a:p>
            <a:r>
              <a:rPr lang="zh-TW" altLang="en-US" sz="4000">
                <a:latin typeface="微軟正黑體"/>
                <a:ea typeface="微軟正黑體"/>
              </a:rPr>
              <a:t>Zootreekey</a:t>
            </a:r>
            <a:br>
              <a:rPr lang="zh-TW" altLang="en-US" sz="4000" dirty="0">
                <a:latin typeface="微軟正黑體"/>
                <a:ea typeface="微軟正黑體"/>
              </a:rPr>
            </a:br>
            <a:r>
              <a:rPr lang="zh-TW" altLang="en-US" sz="4000">
                <a:latin typeface="微軟正黑體"/>
                <a:ea typeface="微軟正黑體"/>
              </a:rPr>
              <a:t>隨機吃，幫你決定這一餐</a:t>
            </a:r>
            <a:endParaRPr lang="zh-TW" altLang="en-US" sz="4000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副標題 4"/>
          <p:cNvSpPr txBox="1">
            <a:spLocks/>
          </p:cNvSpPr>
          <p:nvPr/>
        </p:nvSpPr>
        <p:spPr bwMode="ltGray">
          <a:xfrm>
            <a:off x="1353600" y="3960000"/>
            <a:ext cx="7704856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組別 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: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第二組</a:t>
            </a:r>
            <a:endParaRPr lang="en-US" altLang="zh-TW" sz="2400" b="0" dirty="0" err="1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組員 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: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林旻軒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許富瑞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黃敬哲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謝丞宇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林威羽</a:t>
            </a:r>
            <a:r>
              <a:rPr lang="en-US" altLang="zh-TW" sz="2400" b="0" dirty="0">
                <a:solidFill>
                  <a:schemeClr val="accent4"/>
                </a:solidFill>
                <a:latin typeface="微軟正黑體"/>
                <a:ea typeface="微軟正黑體"/>
              </a:rPr>
              <a:t> </a:t>
            </a:r>
            <a:r>
              <a:rPr lang="en-US" altLang="zh-TW" sz="2400" b="0" dirty="0" err="1">
                <a:solidFill>
                  <a:schemeClr val="accent4"/>
                </a:solidFill>
                <a:latin typeface="微軟正黑體"/>
                <a:ea typeface="微軟正黑體"/>
              </a:rPr>
              <a:t>張牧恩</a:t>
            </a:r>
            <a:endParaRPr lang="en-US" altLang="zh-TW" sz="2400" b="0" dirty="0" err="1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b="0">
                <a:solidFill>
                  <a:schemeClr val="accent4"/>
                </a:solidFill>
                <a:latin typeface="微軟正黑體"/>
                <a:ea typeface="微軟正黑體"/>
              </a:rPr>
              <a:t>指導老師: 趙令文老師</a:t>
            </a:r>
            <a:endParaRPr lang="en-US" altLang="zh-TW" sz="2400" b="0">
              <a:solidFill>
                <a:schemeClr val="accent4"/>
              </a:solidFill>
              <a:latin typeface="微軟正黑體"/>
              <a:ea typeface="微軟正黑體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2B7949-1E82-45F5-8C05-6C61892DD752}"/>
              </a:ext>
            </a:extLst>
          </p:cNvPr>
          <p:cNvSpPr txBox="1"/>
          <p:nvPr/>
        </p:nvSpPr>
        <p:spPr>
          <a:xfrm>
            <a:off x="3581400" y="3200400"/>
            <a:ext cx="2031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dirty="0" err="1">
                <a:solidFill>
                  <a:schemeClr val="tx1">
                    <a:lumMod val="75000"/>
                  </a:schemeClr>
                </a:solidFill>
              </a:rPr>
              <a:t>按一下以新增文字</a:t>
            </a:r>
          </a:p>
        </p:txBody>
      </p:sp>
      <p:pic>
        <p:nvPicPr>
          <p:cNvPr id="4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9508B779-4B33-4099-9707-9C21D83E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222" y="1133643"/>
            <a:ext cx="1628228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E67B78-7207-423B-A92F-47A5E29A06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89" y="130205"/>
            <a:ext cx="8640960" cy="716838"/>
          </a:xfrm>
        </p:spPr>
        <p:txBody>
          <a:bodyPr>
            <a:normAutofit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首頁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E9A221E-EBBC-4D4B-A6DB-85A81510F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5">
            <a:extLst>
              <a:ext uri="{FF2B5EF4-FFF2-40B4-BE49-F238E27FC236}">
                <a16:creationId xmlns:a16="http://schemas.microsoft.com/office/drawing/2014/main" id="{A46ABC09-CCAA-4142-9EE5-D2781C60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18" y="845551"/>
            <a:ext cx="6684400" cy="3163439"/>
          </a:xfrm>
          <a:prstGeom prst="rect">
            <a:avLst/>
          </a:prstGeom>
        </p:spPr>
      </p:pic>
      <p:pic>
        <p:nvPicPr>
          <p:cNvPr id="6" name="圖片 6" descr="一張含有 文字, 差異 的圖片&#10;&#10;自動產生的描述">
            <a:extLst>
              <a:ext uri="{FF2B5EF4-FFF2-40B4-BE49-F238E27FC236}">
                <a16:creationId xmlns:a16="http://schemas.microsoft.com/office/drawing/2014/main" id="{1748394E-7B67-48FA-9E45-F07000CA5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18" y="4008288"/>
            <a:ext cx="6674764" cy="26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203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E70BB-5245-407B-B62E-74D2BA4DB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581" y="95208"/>
            <a:ext cx="8640960" cy="716838"/>
          </a:xfrm>
        </p:spPr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登入註冊功能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F1E4807-89D1-40D8-A482-57B3A87BEC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9A8DAB5-EBFB-495A-B36F-47A63F54B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18" y="812378"/>
            <a:ext cx="2743200" cy="2333767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11A31B79-16EC-47CE-9CCE-331CB417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499" y="1415683"/>
            <a:ext cx="2531206" cy="4114800"/>
          </a:xfrm>
          <a:prstGeom prst="rect">
            <a:avLst/>
          </a:prstGeom>
        </p:spPr>
      </p:pic>
      <p:sp>
        <p:nvSpPr>
          <p:cNvPr id="6" name="箭號: 向上 5">
            <a:extLst>
              <a:ext uri="{FF2B5EF4-FFF2-40B4-BE49-F238E27FC236}">
                <a16:creationId xmlns:a16="http://schemas.microsoft.com/office/drawing/2014/main" id="{F9542CCE-2BF0-4CD4-95C5-99C1D7167ACC}"/>
              </a:ext>
            </a:extLst>
          </p:cNvPr>
          <p:cNvSpPr/>
          <p:nvPr/>
        </p:nvSpPr>
        <p:spPr>
          <a:xfrm rot="5820000">
            <a:off x="4728207" y="1652574"/>
            <a:ext cx="283112" cy="2275696"/>
          </a:xfrm>
          <a:prstGeom prst="up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C8A0DB85-CCE6-456C-9F7F-BC61FD163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601" y="3817218"/>
            <a:ext cx="3020290" cy="2583706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8BC32ED7-D131-4F6D-9E16-A442BD179EDF}"/>
              </a:ext>
            </a:extLst>
          </p:cNvPr>
          <p:cNvSpPr/>
          <p:nvPr/>
        </p:nvSpPr>
        <p:spPr>
          <a:xfrm>
            <a:off x="2636832" y="2792985"/>
            <a:ext cx="402765" cy="978408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825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1065600" y="979200"/>
            <a:ext cx="7704000" cy="4680520"/>
          </a:xfrm>
        </p:spPr>
        <p:txBody>
          <a:bodyPr/>
          <a:lstStyle/>
          <a:p>
            <a:r>
              <a:rPr lang="zh-TW" altLang="en-US" sz="2800" dirty="0"/>
              <a:t>標題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dirty="0"/>
              <a:t>第四層</a:t>
            </a:r>
            <a:endParaRPr lang="en-US" altLang="zh-TW" dirty="0"/>
          </a:p>
          <a:p>
            <a:pPr lvl="4"/>
            <a:r>
              <a:rPr lang="zh-TW" altLang="en-US" dirty="0"/>
              <a:t>第五層</a:t>
            </a:r>
            <a:endParaRPr lang="en-US" altLang="zh-TW" dirty="0"/>
          </a:p>
        </p:txBody>
      </p:sp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11676"/>
            <a:ext cx="8640960" cy="681020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 idx="4294967295"/>
          </p:nvPr>
        </p:nvSpPr>
        <p:spPr>
          <a:xfrm>
            <a:off x="632520" y="0"/>
            <a:ext cx="8640960" cy="692696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graphicFrame>
        <p:nvGraphicFramePr>
          <p:cNvPr id="7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5921703"/>
              </p:ext>
            </p:extLst>
          </p:nvPr>
        </p:nvGraphicFramePr>
        <p:xfrm>
          <a:off x="632520" y="836712"/>
          <a:ext cx="8640960" cy="5472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77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5064113"/>
              </p:ext>
            </p:extLst>
          </p:nvPr>
        </p:nvGraphicFramePr>
        <p:xfrm>
          <a:off x="632519" y="1628802"/>
          <a:ext cx="8640960" cy="324036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85215053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500050009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0051367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4033401976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834719875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83495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41763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79199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52959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51628"/>
                  </a:ext>
                </a:extLst>
              </a:tr>
            </a:tbl>
          </a:graphicData>
        </a:graphic>
      </p:graphicFrame>
      <p:sp>
        <p:nvSpPr>
          <p:cNvPr id="7" name="標題 4"/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64704"/>
          </a:xfrm>
        </p:spPr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79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附件</a:t>
            </a:r>
          </a:p>
        </p:txBody>
      </p:sp>
      <p:sp>
        <p:nvSpPr>
          <p:cNvPr id="4" name="副標題 2"/>
          <p:cNvSpPr>
            <a:spLocks noGrp="1"/>
          </p:cNvSpPr>
          <p:nvPr>
            <p:ph type="subTitle" idx="1"/>
          </p:nvPr>
        </p:nvSpPr>
        <p:spPr>
          <a:xfrm>
            <a:off x="2432720" y="3717032"/>
            <a:ext cx="5040560" cy="1896616"/>
          </a:xfrm>
        </p:spPr>
        <p:txBody>
          <a:bodyPr>
            <a:normAutofit fontScale="92500"/>
          </a:bodyPr>
          <a:lstStyle/>
          <a:p>
            <a:pPr algn="l"/>
            <a:r>
              <a:rPr lang="zh-TW" altLang="en-US" sz="2400" dirty="0"/>
              <a:t>項目一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項目二 文字文字文字文字文字文字文字</a:t>
            </a:r>
            <a:endParaRPr lang="en-US" altLang="zh-TW" sz="2400" dirty="0"/>
          </a:p>
          <a:p>
            <a:pPr algn="l"/>
            <a:r>
              <a:rPr lang="zh-TW" altLang="en-US" sz="2400" dirty="0"/>
              <a:t>項目三 文字文字文字文字文字文字文字</a:t>
            </a:r>
            <a:endParaRPr lang="en-US" altLang="zh-TW" sz="2400" dirty="0"/>
          </a:p>
          <a:p>
            <a:pPr algn="l"/>
            <a:endParaRPr lang="en-US" altLang="zh-TW" sz="2400" dirty="0"/>
          </a:p>
          <a:p>
            <a:pPr algn="l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06577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512840" y="2996952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chemeClr val="accent1"/>
                </a:solidFill>
              </a:rPr>
              <a:t>T</a:t>
            </a:r>
            <a:r>
              <a:rPr lang="en-US" altLang="zh-TW" sz="4000" dirty="0">
                <a:solidFill>
                  <a:schemeClr val="accent2"/>
                </a:solidFill>
              </a:rPr>
              <a:t>h</a:t>
            </a:r>
            <a:r>
              <a:rPr lang="en-US" altLang="zh-TW" sz="4000" dirty="0">
                <a:solidFill>
                  <a:schemeClr val="accent3"/>
                </a:solidFill>
              </a:rPr>
              <a:t>a</a:t>
            </a:r>
            <a:r>
              <a:rPr lang="en-US" altLang="zh-TW" sz="4000" dirty="0">
                <a:solidFill>
                  <a:schemeClr val="accent4"/>
                </a:solidFill>
              </a:rPr>
              <a:t>n</a:t>
            </a:r>
            <a:r>
              <a:rPr lang="en-US" altLang="zh-TW" sz="4000" dirty="0">
                <a:solidFill>
                  <a:schemeClr val="accent5"/>
                </a:solidFill>
              </a:rPr>
              <a:t>k</a:t>
            </a:r>
            <a:r>
              <a:rPr lang="en-US" altLang="zh-TW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dirty="0">
                <a:solidFill>
                  <a:schemeClr val="accent6"/>
                </a:solidFill>
              </a:rPr>
              <a:t>y</a:t>
            </a:r>
            <a:r>
              <a:rPr lang="en-US" altLang="zh-TW" sz="4000" dirty="0">
                <a:solidFill>
                  <a:schemeClr val="accent1"/>
                </a:solidFill>
              </a:rPr>
              <a:t>o</a:t>
            </a:r>
            <a:r>
              <a:rPr lang="en-US" altLang="zh-TW" sz="4000" dirty="0">
                <a:solidFill>
                  <a:schemeClr val="accent3"/>
                </a:solidFill>
              </a:rPr>
              <a:t>u</a:t>
            </a:r>
            <a:endParaRPr lang="zh-TW" altLang="en-US" sz="40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6424D-EF74-4490-BEC3-464E7AE46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CD0B78A-3F15-497C-B246-8286365E53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82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513371-C62D-4205-B9F8-FF5DCD935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41" y="106049"/>
            <a:ext cx="8640960" cy="716838"/>
          </a:xfrm>
        </p:spPr>
        <p:txBody>
          <a:bodyPr/>
          <a:lstStyle/>
          <a:p>
            <a:r>
              <a:rPr lang="zh-TW" altLang="en-US">
                <a:latin typeface="微軟正黑體"/>
                <a:ea typeface="微軟正黑體"/>
              </a:rPr>
              <a:t>專題分工</a:t>
            </a:r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110189-DBBB-4C71-AD16-3EE27425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2358" y="818527"/>
            <a:ext cx="3928991" cy="16925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zh-TW" altLang="en-US">
                <a:latin typeface="微軟正黑體"/>
                <a:ea typeface="微軟正黑體"/>
              </a:rPr>
              <a:t>林旻軒 組長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工作分配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後端功能整合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前後端整合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5" name="副標題 2">
            <a:extLst>
              <a:ext uri="{FF2B5EF4-FFF2-40B4-BE49-F238E27FC236}">
                <a16:creationId xmlns:a16="http://schemas.microsoft.com/office/drawing/2014/main" id="{8D2B0162-26EA-4694-BF1B-4037EE5625D0}"/>
              </a:ext>
            </a:extLst>
          </p:cNvPr>
          <p:cNvSpPr txBox="1">
            <a:spLocks/>
          </p:cNvSpPr>
          <p:nvPr/>
        </p:nvSpPr>
        <p:spPr bwMode="ltGray">
          <a:xfrm>
            <a:off x="2207583" y="2685272"/>
            <a:ext cx="3928991" cy="1849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許富瑞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會員登入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前端頁面整合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遊戲設計</a:t>
            </a:r>
            <a:endParaRPr lang="zh-TW" altLang="en-US" b="0" dirty="0">
              <a:latin typeface="微軟正黑體"/>
              <a:ea typeface="微軟正黑體"/>
            </a:endParaRP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E656AB7E-9BD7-4675-A960-A1BA69FA6756}"/>
              </a:ext>
            </a:extLst>
          </p:cNvPr>
          <p:cNvSpPr txBox="1">
            <a:spLocks/>
          </p:cNvSpPr>
          <p:nvPr/>
        </p:nvSpPr>
        <p:spPr bwMode="ltGray">
          <a:xfrm>
            <a:off x="2207583" y="4660610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黃敬哲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會員註冊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專案簡報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4AF99645-0663-4554-AE49-C0F9481C3F77}"/>
              </a:ext>
            </a:extLst>
          </p:cNvPr>
          <p:cNvSpPr txBox="1">
            <a:spLocks/>
          </p:cNvSpPr>
          <p:nvPr/>
        </p:nvSpPr>
        <p:spPr bwMode="ltGray">
          <a:xfrm>
            <a:off x="6731376" y="822977"/>
            <a:ext cx="3928991" cy="168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林威羽</a:t>
            </a: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串接資料庫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查詢功能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資料收集</a:t>
            </a:r>
            <a:endParaRPr lang="zh-TW" altLang="en-US" b="0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86DB5E80-9B53-4FC3-9173-BCA49FE0B1AB}"/>
              </a:ext>
            </a:extLst>
          </p:cNvPr>
          <p:cNvSpPr txBox="1">
            <a:spLocks/>
          </p:cNvSpPr>
          <p:nvPr/>
        </p:nvSpPr>
        <p:spPr bwMode="ltGray">
          <a:xfrm>
            <a:off x="6729430" y="2685270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謝丞宇</a:t>
            </a:r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MYSQL資料庫建置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altLang="en-US" b="0">
                <a:latin typeface="微軟正黑體"/>
                <a:ea typeface="微軟正黑體"/>
              </a:rPr>
              <a:t>部落格評論功能</a:t>
            </a:r>
            <a:endParaRPr lang="zh-TW" b="0" dirty="0">
              <a:latin typeface="微軟正黑體"/>
              <a:ea typeface="微軟正黑體"/>
            </a:endParaRPr>
          </a:p>
          <a:p>
            <a:pPr algn="l"/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endParaRPr lang="zh-TW" altLang="en-US" dirty="0">
              <a:latin typeface="微軟正黑體"/>
              <a:ea typeface="微軟正黑體"/>
            </a:endParaRPr>
          </a:p>
        </p:txBody>
      </p:sp>
      <p:sp>
        <p:nvSpPr>
          <p:cNvPr id="11" name="副標題 2">
            <a:extLst>
              <a:ext uri="{FF2B5EF4-FFF2-40B4-BE49-F238E27FC236}">
                <a16:creationId xmlns:a16="http://schemas.microsoft.com/office/drawing/2014/main" id="{02761262-2D1E-4174-A223-5BAECDA305BD}"/>
              </a:ext>
            </a:extLst>
          </p:cNvPr>
          <p:cNvSpPr txBox="1">
            <a:spLocks/>
          </p:cNvSpPr>
          <p:nvPr/>
        </p:nvSpPr>
        <p:spPr bwMode="ltGray">
          <a:xfrm>
            <a:off x="6727486" y="4529985"/>
            <a:ext cx="3928991" cy="15667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>
                <a:latin typeface="微軟正黑體"/>
                <a:ea typeface="微軟正黑體"/>
              </a:rPr>
              <a:t>張牧恩</a:t>
            </a:r>
            <a:endParaRPr lang="zh-TW" altLang="en-US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LOGO設計</a:t>
            </a:r>
            <a:endParaRPr lang="zh-TW"/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微軟正黑體"/>
                <a:ea typeface="微軟正黑體"/>
              </a:rPr>
              <a:t>專案企畫書</a:t>
            </a:r>
            <a:endParaRPr lang="zh-TW" altLang="en-US" dirty="0">
              <a:latin typeface="微軟正黑體"/>
              <a:ea typeface="微軟正黑體"/>
            </a:endParaRPr>
          </a:p>
        </p:txBody>
      </p:sp>
      <p:pic>
        <p:nvPicPr>
          <p:cNvPr id="6" name="圖片 7" descr="一張含有 文字, 個人, 年輕, 小男孩 的圖片&#10;&#10;自動產生的描述">
            <a:extLst>
              <a:ext uri="{FF2B5EF4-FFF2-40B4-BE49-F238E27FC236}">
                <a16:creationId xmlns:a16="http://schemas.microsoft.com/office/drawing/2014/main" id="{69F6DD19-63FA-4AE7-B147-10DE0306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0" y="713840"/>
            <a:ext cx="1808674" cy="1796867"/>
          </a:xfrm>
          <a:prstGeom prst="rect">
            <a:avLst/>
          </a:prstGeom>
        </p:spPr>
      </p:pic>
      <p:pic>
        <p:nvPicPr>
          <p:cNvPr id="14" name="圖片 14" descr="一張含有 室外, 黃色, 拱門 的圖片&#10;&#10;自動產生的描述">
            <a:extLst>
              <a:ext uri="{FF2B5EF4-FFF2-40B4-BE49-F238E27FC236}">
                <a16:creationId xmlns:a16="http://schemas.microsoft.com/office/drawing/2014/main" id="{558BFEE4-33E8-4395-87D3-3CE66D6E1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21" y="2606507"/>
            <a:ext cx="1831676" cy="1843599"/>
          </a:xfrm>
          <a:prstGeom prst="rect">
            <a:avLst/>
          </a:prstGeom>
        </p:spPr>
      </p:pic>
      <p:pic>
        <p:nvPicPr>
          <p:cNvPr id="15" name="圖片 15" descr="一張含有 文字, 個人 的圖片&#10;&#10;自動產生的描述">
            <a:extLst>
              <a:ext uri="{FF2B5EF4-FFF2-40B4-BE49-F238E27FC236}">
                <a16:creationId xmlns:a16="http://schemas.microsoft.com/office/drawing/2014/main" id="{D80D0CB6-0B8E-461E-A49F-01968EECA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1" y="4534224"/>
            <a:ext cx="1866721" cy="1843599"/>
          </a:xfrm>
          <a:prstGeom prst="rect">
            <a:avLst/>
          </a:prstGeom>
        </p:spPr>
      </p:pic>
      <p:pic>
        <p:nvPicPr>
          <p:cNvPr id="16" name="圖片 16" descr="一張含有 個人, 領帶, 室內, 年輕 的圖片&#10;&#10;自動產生的描述">
            <a:extLst>
              <a:ext uri="{FF2B5EF4-FFF2-40B4-BE49-F238E27FC236}">
                <a16:creationId xmlns:a16="http://schemas.microsoft.com/office/drawing/2014/main" id="{D74D8C72-D7A9-4791-806B-8BDE8730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106" y="806871"/>
            <a:ext cx="1683157" cy="18257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07259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90535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6" name="內容版面配置區 1"/>
          <p:cNvSpPr txBox="1">
            <a:spLocks/>
          </p:cNvSpPr>
          <p:nvPr/>
        </p:nvSpPr>
        <p:spPr bwMode="ltGray">
          <a:xfrm>
            <a:off x="1065600" y="979200"/>
            <a:ext cx="7920000" cy="48245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8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14375" indent="-3524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Char char="–"/>
              <a:defRPr sz="2400" b="1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07632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43025" indent="-1809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–"/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619250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Char char="»"/>
              <a:tabLst>
                <a:tab pos="7981950" algn="l"/>
              </a:tabLst>
              <a:defRPr sz="1800" kern="1200">
                <a:solidFill>
                  <a:srgbClr val="393939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開發動機</a:t>
            </a:r>
            <a:endParaRPr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itchFamily="34" charset="-120"/>
              <a:ea typeface="微軟正黑體" pitchFamily="34" charset="-120"/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網頁架構</a:t>
            </a:r>
            <a:endParaRPr lang="zh-TW" altLang="en-US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Clr>
                <a:srgbClr val="FFFFFF"/>
              </a:buClr>
              <a:buFont typeface="Wingdings" panose="05000000000000000000" pitchFamily="2" charset="2"/>
              <a:buChar char="l"/>
              <a:defRPr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前後端應用技術</a:t>
            </a:r>
            <a:endParaRPr lang="en-US" altLang="zh-TW" dirty="0">
              <a:solidFill>
                <a:schemeClr val="bg1"/>
              </a:solidFill>
            </a:endParaRPr>
          </a:p>
          <a:p>
            <a:pPr>
              <a:lnSpc>
                <a:spcPts val="3600"/>
              </a:lnSpc>
              <a:buFont typeface="Wingdings" panose="05000000000000000000" pitchFamily="2" charset="2"/>
              <a:buChar char="l"/>
            </a:pPr>
            <a:r>
              <a:rPr lang="zh-TW" altLang="en-US">
                <a:solidFill>
                  <a:schemeClr val="bg1"/>
                </a:solidFill>
                <a:latin typeface="微軟正黑體"/>
                <a:ea typeface="微軟正黑體"/>
              </a:rPr>
              <a:t>網站演示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FC66D2F2-70A0-4507-87BD-0F3B22CDAB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1310655"/>
            <a:ext cx="7200800" cy="4678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Char char="§"/>
            </a:pPr>
            <a:r>
              <a:rPr lang="zh-TW" b="0">
                <a:latin typeface="微軟正黑體"/>
                <a:ea typeface="微軟正黑體"/>
              </a:rPr>
              <a:t>在日常三餐，總是有不知道要吃什麼的時候,又沒有人可以決定時，讓第三</a:t>
            </a:r>
            <a:r>
              <a:rPr lang="zh-TW" altLang="en-US" b="0">
                <a:latin typeface="微軟正黑體"/>
                <a:ea typeface="微軟正黑體"/>
              </a:rPr>
              <a:t>者幫</a:t>
            </a:r>
            <a:r>
              <a:rPr lang="zh-TW" b="0">
                <a:latin typeface="微軟正黑體"/>
                <a:ea typeface="微軟正黑體"/>
              </a:rPr>
              <a:t>你決定三餐吃什麼，省下思考時間。</a:t>
            </a:r>
            <a:endParaRPr lang="zh-TW" altLang="en-US" b="0">
              <a:latin typeface="微軟正黑體"/>
              <a:ea typeface="微軟正黑體"/>
            </a:endParaRPr>
          </a:p>
          <a:p>
            <a:pPr marL="342900" indent="-342900" algn="l">
              <a:buChar char="§"/>
            </a:pPr>
            <a:endParaRPr lang="zh-TW" altLang="en-US" b="0" dirty="0">
              <a:latin typeface="微軟正黑體"/>
              <a:ea typeface="微軟正黑體"/>
            </a:endParaRPr>
          </a:p>
          <a:p>
            <a:pPr marL="342900" indent="-342900" algn="l">
              <a:buFont typeface="Arial" panose="05000000000000000000" pitchFamily="2" charset="2"/>
              <a:buChar char="•"/>
            </a:pPr>
            <a:r>
              <a:rPr lang="zh-TW" b="0">
                <a:latin typeface="Microsoft JhengHei"/>
                <a:ea typeface="Microsoft JhengHei"/>
              </a:rPr>
              <a:t>製作一個美食部落格網頁 並實現增刪修查的功能 並且實現留言的功能</a:t>
            </a:r>
            <a:r>
              <a:rPr lang="en-US" altLang="zh-TW" b="0">
                <a:latin typeface="Microsoft JhengHei"/>
                <a:ea typeface="Microsoft JhengHei"/>
              </a:rPr>
              <a:t>,</a:t>
            </a:r>
            <a:r>
              <a:rPr lang="zh-TW" altLang="en-US" b="0">
                <a:latin typeface="Microsoft JhengHei"/>
                <a:ea typeface="Microsoft JhengHei"/>
              </a:rPr>
              <a:t>如果遇上喜歡或者不喜歡的店家 則可在商家頁面下面留下自己的評論讓其他使用者過濾掉雷店。</a:t>
            </a:r>
            <a:endParaRPr lang="en-US" b="0">
              <a:latin typeface="微軟正黑體"/>
              <a:ea typeface="微軟正黑體"/>
            </a:endParaRPr>
          </a:p>
          <a:p>
            <a:pPr marL="342900" indent="-342900" algn="l">
              <a:buChar char="§"/>
            </a:pPr>
            <a:endParaRPr lang="en-US" altLang="zh-TW" b="0" dirty="0">
              <a:latin typeface="Microsoft JhengHei"/>
              <a:ea typeface="Microsoft JhengHei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E863A22-F6E1-42EE-B5C3-91855221587E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製作發想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008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457B1A53-64A6-41C0-9E3C-9E0BD692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1016417"/>
            <a:ext cx="7200800" cy="469018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30DC7EF-161D-4FC7-BFD5-7F6456CF5D05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網頁架構</a:t>
            </a:r>
            <a:endParaRPr lang="zh-TW" altLang="en-US"/>
          </a:p>
        </p:txBody>
      </p:sp>
      <p:pic>
        <p:nvPicPr>
          <p:cNvPr id="6" name="圖片 6">
            <a:extLst>
              <a:ext uri="{FF2B5EF4-FFF2-40B4-BE49-F238E27FC236}">
                <a16:creationId xmlns:a16="http://schemas.microsoft.com/office/drawing/2014/main" id="{A58EC7BF-D1CE-47A5-8475-F734DB009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07" y="1061784"/>
            <a:ext cx="5029200" cy="41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457B1A53-64A6-41C0-9E3C-9E0BD6927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2600" y="1016417"/>
            <a:ext cx="7200800" cy="469018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30DC7EF-161D-4FC7-BFD5-7F6456CF5D05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網頁架構</a:t>
            </a:r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DBCA7B5-3996-495C-9420-D820E6D5EB8D}"/>
              </a:ext>
            </a:extLst>
          </p:cNvPr>
          <p:cNvSpPr/>
          <p:nvPr/>
        </p:nvSpPr>
        <p:spPr>
          <a:xfrm>
            <a:off x="270164" y="2971800"/>
            <a:ext cx="105924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>
                <a:cs typeface="Arial"/>
              </a:rPr>
              <a:t>使用者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D01F69-D0FD-459C-879A-AB12E4C09D8C}"/>
              </a:ext>
            </a:extLst>
          </p:cNvPr>
          <p:cNvSpPr/>
          <p:nvPr/>
        </p:nvSpPr>
        <p:spPr>
          <a:xfrm>
            <a:off x="1813055" y="2971800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找尋店家</a:t>
            </a:r>
            <a:endParaRPr lang="zh-TW" altLang="en-US" dirty="0">
              <a:cs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4FA537-A329-4B81-85F5-EEBE8EDA757B}"/>
              </a:ext>
            </a:extLst>
          </p:cNvPr>
          <p:cNvSpPr/>
          <p:nvPr/>
        </p:nvSpPr>
        <p:spPr>
          <a:xfrm>
            <a:off x="1813054" y="4124245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抽餐廳</a:t>
            </a:r>
            <a:endParaRPr lang="zh-TW" altLang="en-US" dirty="0">
              <a:cs typeface="Arial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E977C6A-A02F-445E-999C-51E948AA39BD}"/>
              </a:ext>
            </a:extLst>
          </p:cNvPr>
          <p:cNvCxnSpPr/>
          <p:nvPr/>
        </p:nvCxnSpPr>
        <p:spPr>
          <a:xfrm flipV="1">
            <a:off x="1309255" y="3224961"/>
            <a:ext cx="479871" cy="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接點: 肘形 8">
            <a:extLst>
              <a:ext uri="{FF2B5EF4-FFF2-40B4-BE49-F238E27FC236}">
                <a16:creationId xmlns:a16="http://schemas.microsoft.com/office/drawing/2014/main" id="{3FCFF5BE-5B0F-4AA2-A8F1-CCBD64463566}"/>
              </a:ext>
            </a:extLst>
          </p:cNvPr>
          <p:cNvCxnSpPr/>
          <p:nvPr/>
        </p:nvCxnSpPr>
        <p:spPr>
          <a:xfrm>
            <a:off x="1326179" y="3228030"/>
            <a:ext cx="429491" cy="11537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33AF950-8790-421F-9BAC-139DCF9BE24B}"/>
              </a:ext>
            </a:extLst>
          </p:cNvPr>
          <p:cNvCxnSpPr/>
          <p:nvPr/>
        </p:nvCxnSpPr>
        <p:spPr>
          <a:xfrm>
            <a:off x="3049733" y="3200873"/>
            <a:ext cx="36651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9BE6497C-0749-45C5-A6E8-CE2B736A2C75}"/>
              </a:ext>
            </a:extLst>
          </p:cNvPr>
          <p:cNvSpPr/>
          <p:nvPr/>
        </p:nvSpPr>
        <p:spPr>
          <a:xfrm>
            <a:off x="3437816" y="2971799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店家頁面</a:t>
            </a:r>
            <a:endParaRPr lang="zh-TW" altLang="en-US" dirty="0">
              <a:cs typeface="Arial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CF4C224-FA4B-4AFB-A4A3-45EEF5495500}"/>
              </a:ext>
            </a:extLst>
          </p:cNvPr>
          <p:cNvSpPr/>
          <p:nvPr/>
        </p:nvSpPr>
        <p:spPr>
          <a:xfrm>
            <a:off x="6636954" y="2971798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評論店家</a:t>
            </a:r>
            <a:endParaRPr lang="zh-TW" altLang="en-US" dirty="0">
              <a:cs typeface="Arial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CC21E5-1C64-4696-8464-ECECBE7FFD28}"/>
              </a:ext>
            </a:extLst>
          </p:cNvPr>
          <p:cNvSpPr/>
          <p:nvPr/>
        </p:nvSpPr>
        <p:spPr>
          <a:xfrm>
            <a:off x="4961814" y="2971798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登入註冊</a:t>
            </a:r>
            <a:endParaRPr lang="zh-TW" altLang="en-US" dirty="0">
              <a:cs typeface="Arial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DE0BC0D-6216-427B-B61D-781CC99C3DFF}"/>
              </a:ext>
            </a:extLst>
          </p:cNvPr>
          <p:cNvCxnSpPr>
            <a:cxnSpLocks/>
          </p:cNvCxnSpPr>
          <p:nvPr/>
        </p:nvCxnSpPr>
        <p:spPr>
          <a:xfrm>
            <a:off x="4674492" y="3232359"/>
            <a:ext cx="29094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F41BB1BF-E130-4FBF-8D2B-FF4BCC8A3791}"/>
              </a:ext>
            </a:extLst>
          </p:cNvPr>
          <p:cNvCxnSpPr>
            <a:cxnSpLocks/>
          </p:cNvCxnSpPr>
          <p:nvPr/>
        </p:nvCxnSpPr>
        <p:spPr>
          <a:xfrm>
            <a:off x="6198492" y="3232360"/>
            <a:ext cx="442086" cy="1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接點: 肘形 17">
            <a:extLst>
              <a:ext uri="{FF2B5EF4-FFF2-40B4-BE49-F238E27FC236}">
                <a16:creationId xmlns:a16="http://schemas.microsoft.com/office/drawing/2014/main" id="{10CF7AE6-320B-45E1-B66E-54D46A0A9A31}"/>
              </a:ext>
            </a:extLst>
          </p:cNvPr>
          <p:cNvCxnSpPr/>
          <p:nvPr/>
        </p:nvCxnSpPr>
        <p:spPr>
          <a:xfrm flipV="1">
            <a:off x="1328148" y="2285369"/>
            <a:ext cx="428231" cy="94462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F0F919D-74A7-4924-AE3E-5100406704E8}"/>
              </a:ext>
            </a:extLst>
          </p:cNvPr>
          <p:cNvCxnSpPr/>
          <p:nvPr/>
        </p:nvCxnSpPr>
        <p:spPr>
          <a:xfrm>
            <a:off x="1752442" y="2281435"/>
            <a:ext cx="3646266" cy="629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6B507BA-C307-4C8D-94A2-BFC2947942E6}"/>
              </a:ext>
            </a:extLst>
          </p:cNvPr>
          <p:cNvCxnSpPr/>
          <p:nvPr/>
        </p:nvCxnSpPr>
        <p:spPr>
          <a:xfrm>
            <a:off x="5403036" y="2285765"/>
            <a:ext cx="7558" cy="68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肘形 21">
            <a:extLst>
              <a:ext uri="{FF2B5EF4-FFF2-40B4-BE49-F238E27FC236}">
                <a16:creationId xmlns:a16="http://schemas.microsoft.com/office/drawing/2014/main" id="{2FBF8A2F-FCD9-46C6-AA91-8F8A52D71AC4}"/>
              </a:ext>
            </a:extLst>
          </p:cNvPr>
          <p:cNvCxnSpPr/>
          <p:nvPr/>
        </p:nvCxnSpPr>
        <p:spPr>
          <a:xfrm flipV="1">
            <a:off x="6175663" y="2568444"/>
            <a:ext cx="460979" cy="6347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31E0B5AD-F254-4041-B08C-0C0815E33196}"/>
              </a:ext>
            </a:extLst>
          </p:cNvPr>
          <p:cNvSpPr/>
          <p:nvPr/>
        </p:nvSpPr>
        <p:spPr>
          <a:xfrm>
            <a:off x="6636953" y="2367235"/>
            <a:ext cx="1235572" cy="517657"/>
          </a:xfrm>
          <a:prstGeom prst="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>
                <a:cs typeface="Arial"/>
              </a:rPr>
              <a:t>瀏覽評論</a:t>
            </a:r>
            <a:endParaRPr lang="zh-TW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4480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B787DF4A-2837-4D7F-874C-378FBE73DE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20" y="817265"/>
            <a:ext cx="2131296" cy="4691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>
                <a:latin typeface="微軟正黑體"/>
                <a:ea typeface="微軟正黑體"/>
              </a:rPr>
              <a:t>前端技術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74E0282-698F-4324-89F3-A88F3BDD0023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技術構成</a:t>
            </a:r>
            <a:endParaRPr lang="zh-TW" altLang="en-US" dirty="0"/>
          </a:p>
        </p:txBody>
      </p:sp>
      <p:pic>
        <p:nvPicPr>
          <p:cNvPr id="2" name="圖片 3" descr="一張含有 文字, 急救箱, 美工圖案 的圖片&#10;&#10;自動產生的描述">
            <a:extLst>
              <a:ext uri="{FF2B5EF4-FFF2-40B4-BE49-F238E27FC236}">
                <a16:creationId xmlns:a16="http://schemas.microsoft.com/office/drawing/2014/main" id="{8E7813AF-B14F-45B2-A048-FB43AEA4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60" y="1285935"/>
            <a:ext cx="2131433" cy="1195979"/>
          </a:xfrm>
          <a:prstGeom prst="rect">
            <a:avLst/>
          </a:prstGeom>
        </p:spPr>
      </p:pic>
      <p:pic>
        <p:nvPicPr>
          <p:cNvPr id="4" name="圖片 8">
            <a:extLst>
              <a:ext uri="{FF2B5EF4-FFF2-40B4-BE49-F238E27FC236}">
                <a16:creationId xmlns:a16="http://schemas.microsoft.com/office/drawing/2014/main" id="{77E27C5E-4B01-466D-826F-7AD536182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122" y="1442751"/>
            <a:ext cx="2470031" cy="1296407"/>
          </a:xfrm>
          <a:prstGeom prst="rect">
            <a:avLst/>
          </a:prstGeom>
        </p:spPr>
      </p:pic>
      <p:pic>
        <p:nvPicPr>
          <p:cNvPr id="9" name="圖片 9">
            <a:extLst>
              <a:ext uri="{FF2B5EF4-FFF2-40B4-BE49-F238E27FC236}">
                <a16:creationId xmlns:a16="http://schemas.microsoft.com/office/drawing/2014/main" id="{FED07DEF-946A-459A-B4E0-6C5825CA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9" y="4150228"/>
            <a:ext cx="2743200" cy="556117"/>
          </a:xfrm>
          <a:prstGeom prst="rect">
            <a:avLst/>
          </a:prstGeom>
        </p:spPr>
      </p:pic>
      <p:pic>
        <p:nvPicPr>
          <p:cNvPr id="12" name="圖片 12">
            <a:extLst>
              <a:ext uri="{FF2B5EF4-FFF2-40B4-BE49-F238E27FC236}">
                <a16:creationId xmlns:a16="http://schemas.microsoft.com/office/drawing/2014/main" id="{CC5A2EFF-BF05-4583-89C7-B078B4EA1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6" y="2547753"/>
            <a:ext cx="1779918" cy="1449875"/>
          </a:xfrm>
          <a:prstGeom prst="rect">
            <a:avLst/>
          </a:prstGeom>
        </p:spPr>
      </p:pic>
      <p:pic>
        <p:nvPicPr>
          <p:cNvPr id="14" name="圖片 14">
            <a:extLst>
              <a:ext uri="{FF2B5EF4-FFF2-40B4-BE49-F238E27FC236}">
                <a16:creationId xmlns:a16="http://schemas.microsoft.com/office/drawing/2014/main" id="{C3044B77-C404-46C5-A5E9-BD5515228C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300" y="2605521"/>
            <a:ext cx="1420484" cy="1420484"/>
          </a:xfrm>
          <a:prstGeom prst="rect">
            <a:avLst/>
          </a:prstGeom>
        </p:spPr>
      </p:pic>
      <p:pic>
        <p:nvPicPr>
          <p:cNvPr id="15" name="圖片 15">
            <a:extLst>
              <a:ext uri="{FF2B5EF4-FFF2-40B4-BE49-F238E27FC236}">
                <a16:creationId xmlns:a16="http://schemas.microsoft.com/office/drawing/2014/main" id="{25D8AB67-5BCC-44E0-87FB-BB1ABB8F7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590" y="1597543"/>
            <a:ext cx="2225616" cy="1127186"/>
          </a:xfrm>
          <a:prstGeom prst="rect">
            <a:avLst/>
          </a:prstGeom>
        </p:spPr>
      </p:pic>
      <p:pic>
        <p:nvPicPr>
          <p:cNvPr id="16" name="圖片 16">
            <a:extLst>
              <a:ext uri="{FF2B5EF4-FFF2-40B4-BE49-F238E27FC236}">
                <a16:creationId xmlns:a16="http://schemas.microsoft.com/office/drawing/2014/main" id="{7A03B11B-D808-4AAA-B3A2-5EB1A368EF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1102" y="4122999"/>
            <a:ext cx="2743200" cy="1537855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0CD545E5-BD23-4848-97B7-E2046B30E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357" y="4989412"/>
            <a:ext cx="2743200" cy="718200"/>
          </a:xfrm>
          <a:prstGeom prst="rect">
            <a:avLst/>
          </a:prstGeom>
        </p:spPr>
      </p:pic>
      <p:sp>
        <p:nvSpPr>
          <p:cNvPr id="6" name="副標題 2">
            <a:extLst>
              <a:ext uri="{FF2B5EF4-FFF2-40B4-BE49-F238E27FC236}">
                <a16:creationId xmlns:a16="http://schemas.microsoft.com/office/drawing/2014/main" id="{F07D5B79-FAF4-4E16-9AAE-2DA6DA0B1EC2}"/>
              </a:ext>
            </a:extLst>
          </p:cNvPr>
          <p:cNvSpPr txBox="1">
            <a:spLocks/>
          </p:cNvSpPr>
          <p:nvPr/>
        </p:nvSpPr>
        <p:spPr bwMode="ltGray">
          <a:xfrm>
            <a:off x="6782323" y="824822"/>
            <a:ext cx="2131296" cy="46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微軟正黑體"/>
                <a:ea typeface="微軟正黑體"/>
              </a:rPr>
              <a:t>後端技術</a:t>
            </a:r>
            <a:endParaRPr lang="zh-TW" altLang="en-US" dirty="0"/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47162824-5C1A-4F75-A222-6BCE40740979}"/>
              </a:ext>
            </a:extLst>
          </p:cNvPr>
          <p:cNvSpPr txBox="1">
            <a:spLocks/>
          </p:cNvSpPr>
          <p:nvPr/>
        </p:nvSpPr>
        <p:spPr bwMode="ltGray">
          <a:xfrm>
            <a:off x="3652454" y="818524"/>
            <a:ext cx="2131296" cy="469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2000" b="1" kern="12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>
                <a:latin typeface="微軟正黑體"/>
                <a:ea typeface="微軟正黑體"/>
              </a:rPr>
              <a:t>資料庫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27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5597BFB-2AF7-4340-BBBE-F21B01ACC714}"/>
              </a:ext>
            </a:extLst>
          </p:cNvPr>
          <p:cNvSpPr txBox="1">
            <a:spLocks/>
          </p:cNvSpPr>
          <p:nvPr/>
        </p:nvSpPr>
        <p:spPr>
          <a:xfrm>
            <a:off x="643841" y="106049"/>
            <a:ext cx="8640960" cy="716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>
                <a:latin typeface="微軟正黑體"/>
                <a:ea typeface="微軟正黑體"/>
              </a:rPr>
              <a:t>技術流程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0A8AD0-9759-468B-B275-428B2147467A}"/>
              </a:ext>
            </a:extLst>
          </p:cNvPr>
          <p:cNvSpPr/>
          <p:nvPr/>
        </p:nvSpPr>
        <p:spPr>
          <a:xfrm>
            <a:off x="334085" y="3121134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1200">
                <a:solidFill>
                  <a:schemeClr val="tx1"/>
                </a:solidFill>
                <a:cs typeface="Arial"/>
              </a:rPr>
              <a:t>Database</a:t>
            </a:r>
            <a:endParaRPr lang="zh-TW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EEE066-9707-43DC-892C-E04F398E85F9}"/>
              </a:ext>
            </a:extLst>
          </p:cNvPr>
          <p:cNvSpPr/>
          <p:nvPr/>
        </p:nvSpPr>
        <p:spPr>
          <a:xfrm>
            <a:off x="2027868" y="2721274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1200">
                <a:solidFill>
                  <a:schemeClr val="tx1"/>
                </a:solidFill>
                <a:cs typeface="Arial"/>
              </a:rPr>
              <a:t>Service</a:t>
            </a:r>
            <a:endParaRPr lang="zh-TW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C1BF3F2-7B85-495A-AC07-CB9E8A0AD943}"/>
              </a:ext>
            </a:extLst>
          </p:cNvPr>
          <p:cNvSpPr/>
          <p:nvPr/>
        </p:nvSpPr>
        <p:spPr>
          <a:xfrm>
            <a:off x="2027820" y="3500946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1200">
                <a:solidFill>
                  <a:schemeClr val="tx1"/>
                </a:solidFill>
                <a:cs typeface="Arial"/>
              </a:rPr>
              <a:t>Model</a:t>
            </a:r>
            <a:endParaRPr lang="zh-TW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DBA2A66-C36B-4731-9ACE-B95925F34530}"/>
              </a:ext>
            </a:extLst>
          </p:cNvPr>
          <p:cNvSpPr/>
          <p:nvPr/>
        </p:nvSpPr>
        <p:spPr>
          <a:xfrm>
            <a:off x="4718669" y="2823498"/>
            <a:ext cx="1528483" cy="1015255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1400">
                <a:solidFill>
                  <a:schemeClr val="tx1"/>
                </a:solidFill>
                <a:cs typeface="Arial"/>
              </a:rPr>
              <a:t>Controller</a:t>
            </a:r>
            <a:endParaRPr lang="zh-TW" altLang="en-US" sz="1400" dirty="0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圖形 13" descr="筆記型電腦 以實心填滿">
            <a:extLst>
              <a:ext uri="{FF2B5EF4-FFF2-40B4-BE49-F238E27FC236}">
                <a16:creationId xmlns:a16="http://schemas.microsoft.com/office/drawing/2014/main" id="{25A52646-744C-4A1D-A07D-875232635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2367" y="2698969"/>
            <a:ext cx="1100804" cy="1100421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01B79F4-658D-42ED-8DA7-F325ECBD7F9E}"/>
              </a:ext>
            </a:extLst>
          </p:cNvPr>
          <p:cNvSpPr/>
          <p:nvPr/>
        </p:nvSpPr>
        <p:spPr>
          <a:xfrm>
            <a:off x="6077105" y="4125650"/>
            <a:ext cx="1112891" cy="666370"/>
          </a:xfrm>
          <a:prstGeom prst="rect">
            <a:avLst/>
          </a:prstGeom>
          <a:ln w="12700">
            <a:solidFill>
              <a:srgbClr val="393939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sz="1200">
                <a:solidFill>
                  <a:schemeClr val="tx1"/>
                </a:solidFill>
                <a:cs typeface="Arial"/>
              </a:rPr>
              <a:t>View</a:t>
            </a:r>
            <a:endParaRPr lang="zh-TW" altLang="en-US" sz="12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22" name="箭號: 向左 21">
            <a:extLst>
              <a:ext uri="{FF2B5EF4-FFF2-40B4-BE49-F238E27FC236}">
                <a16:creationId xmlns:a16="http://schemas.microsoft.com/office/drawing/2014/main" id="{C1787A36-51F7-40BA-9E4B-09B1B22D1F52}"/>
              </a:ext>
            </a:extLst>
          </p:cNvPr>
          <p:cNvSpPr/>
          <p:nvPr/>
        </p:nvSpPr>
        <p:spPr>
          <a:xfrm rot="8100000">
            <a:off x="7341261" y="4028092"/>
            <a:ext cx="748902" cy="199398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左 23">
            <a:extLst>
              <a:ext uri="{FF2B5EF4-FFF2-40B4-BE49-F238E27FC236}">
                <a16:creationId xmlns:a16="http://schemas.microsoft.com/office/drawing/2014/main" id="{6E1AEF5B-D1CB-4B75-B2EF-5E5EF0B0A14E}"/>
              </a:ext>
            </a:extLst>
          </p:cNvPr>
          <p:cNvSpPr/>
          <p:nvPr/>
        </p:nvSpPr>
        <p:spPr>
          <a:xfrm>
            <a:off x="6271712" y="3228199"/>
            <a:ext cx="1474639" cy="311011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左 24">
            <a:extLst>
              <a:ext uri="{FF2B5EF4-FFF2-40B4-BE49-F238E27FC236}">
                <a16:creationId xmlns:a16="http://schemas.microsoft.com/office/drawing/2014/main" id="{8DD89B78-3A74-44B9-9786-3F02EC769325}"/>
              </a:ext>
            </a:extLst>
          </p:cNvPr>
          <p:cNvSpPr/>
          <p:nvPr/>
        </p:nvSpPr>
        <p:spPr>
          <a:xfrm>
            <a:off x="3144806" y="2918896"/>
            <a:ext cx="1437422" cy="199398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箭號: 向左 26">
            <a:extLst>
              <a:ext uri="{FF2B5EF4-FFF2-40B4-BE49-F238E27FC236}">
                <a16:creationId xmlns:a16="http://schemas.microsoft.com/office/drawing/2014/main" id="{B6764836-6F08-42DB-846E-07D47A590443}"/>
              </a:ext>
            </a:extLst>
          </p:cNvPr>
          <p:cNvSpPr/>
          <p:nvPr/>
        </p:nvSpPr>
        <p:spPr>
          <a:xfrm rot="10800000">
            <a:off x="1388001" y="3538984"/>
            <a:ext cx="632805" cy="110295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A6CB087A-AA39-486A-8FE8-A67372B6225D}"/>
              </a:ext>
            </a:extLst>
          </p:cNvPr>
          <p:cNvGrpSpPr/>
          <p:nvPr/>
        </p:nvGrpSpPr>
        <p:grpSpPr>
          <a:xfrm>
            <a:off x="5393335" y="4026600"/>
            <a:ext cx="600033" cy="557123"/>
            <a:chOff x="5393335" y="4026600"/>
            <a:chExt cx="600033" cy="557123"/>
          </a:xfrm>
        </p:grpSpPr>
        <p:sp>
          <p:nvSpPr>
            <p:cNvPr id="23" name="箭號: 向左 22">
              <a:extLst>
                <a:ext uri="{FF2B5EF4-FFF2-40B4-BE49-F238E27FC236}">
                  <a16:creationId xmlns:a16="http://schemas.microsoft.com/office/drawing/2014/main" id="{340E21C4-863C-4805-93D7-6E1AEB0F2F5D}"/>
                </a:ext>
              </a:extLst>
            </p:cNvPr>
            <p:cNvSpPr/>
            <p:nvPr/>
          </p:nvSpPr>
          <p:spPr>
            <a:xfrm rot="10800000">
              <a:off x="5393335" y="4378125"/>
              <a:ext cx="600033" cy="205598"/>
            </a:xfrm>
            <a:prstGeom prst="leftArrow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7B62205-7D4D-4EFB-9727-B8C27E512F9B}"/>
                </a:ext>
              </a:extLst>
            </p:cNvPr>
            <p:cNvSpPr/>
            <p:nvPr/>
          </p:nvSpPr>
          <p:spPr>
            <a:xfrm>
              <a:off x="5396412" y="4026600"/>
              <a:ext cx="126634" cy="486551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42AA5187-B041-411D-BBE4-729052B0466C}"/>
              </a:ext>
            </a:extLst>
          </p:cNvPr>
          <p:cNvGrpSpPr/>
          <p:nvPr/>
        </p:nvGrpSpPr>
        <p:grpSpPr>
          <a:xfrm>
            <a:off x="5362520" y="4844034"/>
            <a:ext cx="2132034" cy="1550008"/>
            <a:chOff x="-369738" y="1025466"/>
            <a:chExt cx="3918520" cy="3733862"/>
          </a:xfrm>
        </p:grpSpPr>
        <p:pic>
          <p:nvPicPr>
            <p:cNvPr id="42" name="圖片 3" descr="一張含有 文字, 急救箱, 美工圖案 的圖片&#10;&#10;自動產生的描述">
              <a:extLst>
                <a:ext uri="{FF2B5EF4-FFF2-40B4-BE49-F238E27FC236}">
                  <a16:creationId xmlns:a16="http://schemas.microsoft.com/office/drawing/2014/main" id="{38F8F31C-712D-4D89-944A-3DBD48B5F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69738" y="1025466"/>
              <a:ext cx="2131433" cy="1195979"/>
            </a:xfrm>
            <a:prstGeom prst="rect">
              <a:avLst/>
            </a:prstGeom>
          </p:spPr>
        </p:pic>
        <p:pic>
          <p:nvPicPr>
            <p:cNvPr id="44" name="圖片 9">
              <a:extLst>
                <a:ext uri="{FF2B5EF4-FFF2-40B4-BE49-F238E27FC236}">
                  <a16:creationId xmlns:a16="http://schemas.microsoft.com/office/drawing/2014/main" id="{A9C16F32-1BFD-4D0B-95EA-CFF1AA090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2754" y="2582820"/>
              <a:ext cx="3020984" cy="980883"/>
            </a:xfrm>
            <a:prstGeom prst="rect">
              <a:avLst/>
            </a:prstGeom>
          </p:spPr>
        </p:pic>
        <p:pic>
          <p:nvPicPr>
            <p:cNvPr id="46" name="圖片 12">
              <a:extLst>
                <a:ext uri="{FF2B5EF4-FFF2-40B4-BE49-F238E27FC236}">
                  <a16:creationId xmlns:a16="http://schemas.microsoft.com/office/drawing/2014/main" id="{771F23FD-EBE5-44C9-B2A0-4C30E6945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68863" y="1083960"/>
              <a:ext cx="1779919" cy="1419535"/>
            </a:xfrm>
            <a:prstGeom prst="rect">
              <a:avLst/>
            </a:prstGeom>
          </p:spPr>
        </p:pic>
        <p:pic>
          <p:nvPicPr>
            <p:cNvPr id="48" name="圖片 7">
              <a:extLst>
                <a:ext uri="{FF2B5EF4-FFF2-40B4-BE49-F238E27FC236}">
                  <a16:creationId xmlns:a16="http://schemas.microsoft.com/office/drawing/2014/main" id="{99CE91B6-DE1C-4062-BC8D-98B1A3CEE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689" y="4041127"/>
              <a:ext cx="2743200" cy="718201"/>
            </a:xfrm>
            <a:prstGeom prst="rect">
              <a:avLst/>
            </a:prstGeom>
          </p:spPr>
        </p:pic>
      </p:grpSp>
      <p:pic>
        <p:nvPicPr>
          <p:cNvPr id="51" name="圖片 15">
            <a:extLst>
              <a:ext uri="{FF2B5EF4-FFF2-40B4-BE49-F238E27FC236}">
                <a16:creationId xmlns:a16="http://schemas.microsoft.com/office/drawing/2014/main" id="{6606DD3E-9FBF-45C7-8A61-97A747CE1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0" y="3784428"/>
            <a:ext cx="833866" cy="409270"/>
          </a:xfrm>
          <a:prstGeom prst="rect">
            <a:avLst/>
          </a:prstGeom>
        </p:spPr>
      </p:pic>
      <p:pic>
        <p:nvPicPr>
          <p:cNvPr id="53" name="圖片 8">
            <a:extLst>
              <a:ext uri="{FF2B5EF4-FFF2-40B4-BE49-F238E27FC236}">
                <a16:creationId xmlns:a16="http://schemas.microsoft.com/office/drawing/2014/main" id="{B123499B-70F7-4771-801D-EC0237500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3568" y="2009527"/>
            <a:ext cx="1355370" cy="710738"/>
          </a:xfrm>
          <a:prstGeom prst="rect">
            <a:avLst/>
          </a:prstGeom>
        </p:spPr>
      </p:pic>
      <p:pic>
        <p:nvPicPr>
          <p:cNvPr id="55" name="圖片 14">
            <a:extLst>
              <a:ext uri="{FF2B5EF4-FFF2-40B4-BE49-F238E27FC236}">
                <a16:creationId xmlns:a16="http://schemas.microsoft.com/office/drawing/2014/main" id="{C34DF908-FB57-4E86-8E5D-67D9E7B682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6366" y="1888815"/>
            <a:ext cx="778137" cy="778137"/>
          </a:xfrm>
          <a:prstGeom prst="rect">
            <a:avLst/>
          </a:prstGeom>
        </p:spPr>
      </p:pic>
      <p:pic>
        <p:nvPicPr>
          <p:cNvPr id="56" name="圖片 56">
            <a:extLst>
              <a:ext uri="{FF2B5EF4-FFF2-40B4-BE49-F238E27FC236}">
                <a16:creationId xmlns:a16="http://schemas.microsoft.com/office/drawing/2014/main" id="{4173374A-6E3A-448E-A6D4-C5336A131B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818" y="4196313"/>
            <a:ext cx="417605" cy="405010"/>
          </a:xfrm>
          <a:prstGeom prst="rect">
            <a:avLst/>
          </a:prstGeom>
        </p:spPr>
      </p:pic>
      <p:sp>
        <p:nvSpPr>
          <p:cNvPr id="30" name="箭號: 向左 29">
            <a:extLst>
              <a:ext uri="{FF2B5EF4-FFF2-40B4-BE49-F238E27FC236}">
                <a16:creationId xmlns:a16="http://schemas.microsoft.com/office/drawing/2014/main" id="{356F7F62-97B8-4DA1-BA36-C23E2747BD42}"/>
              </a:ext>
            </a:extLst>
          </p:cNvPr>
          <p:cNvSpPr/>
          <p:nvPr/>
        </p:nvSpPr>
        <p:spPr>
          <a:xfrm>
            <a:off x="1437778" y="3227120"/>
            <a:ext cx="733981" cy="112710"/>
          </a:xfrm>
          <a:prstGeom prst="left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7879671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1</TotalTime>
  <Words>98</Words>
  <Application>Microsoft Office PowerPoint</Application>
  <PresentationFormat>A4 紙張 (210x297 公釐)</PresentationFormat>
  <Paragraphs>24</Paragraphs>
  <Slides>16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17" baseType="lpstr">
      <vt:lpstr>2020簡報範本_light</vt:lpstr>
      <vt:lpstr>Zootreekey 隨機吃，幫你決定這一餐</vt:lpstr>
      <vt:lpstr>PowerPoint 簡報</vt:lpstr>
      <vt:lpstr>專題分工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首頁</vt:lpstr>
      <vt:lpstr>登入註冊功能</vt:lpstr>
      <vt:lpstr>PowerPoint 簡報</vt:lpstr>
      <vt:lpstr>PowerPoint 簡報</vt:lpstr>
      <vt:lpstr>PowerPoint 簡報</vt:lpstr>
      <vt:lpstr>附件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Wei-Tsung Wang</cp:lastModifiedBy>
  <cp:revision>588</cp:revision>
  <dcterms:created xsi:type="dcterms:W3CDTF">2021-04-12T00:49:08Z</dcterms:created>
  <dcterms:modified xsi:type="dcterms:W3CDTF">2022-02-07T06:31:19Z</dcterms:modified>
  <cp:category/>
</cp:coreProperties>
</file>